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2.png" ContentType="image/png"/>
  <Override PartName="/ppt/media/image11.tif" ContentType="image/tiff"/>
  <Override PartName="/ppt/media/image10.tif" ContentType="image/tiff"/>
  <Override PartName="/ppt/media/image9.png" ContentType="image/png"/>
  <Override PartName="/ppt/media/image22.tif" ContentType="image/tiff"/>
  <Override PartName="/ppt/media/image13.png" ContentType="image/png"/>
  <Override PartName="/ppt/media/image8.png" ContentType="image/png"/>
  <Override PartName="/ppt/media/image21.tif" ContentType="image/tiff"/>
  <Override PartName="/ppt/media/image7.tif" ContentType="image/tiff"/>
  <Override PartName="/ppt/media/image6.png" ContentType="image/png"/>
  <Override PartName="/ppt/media/image17.tif" ContentType="image/tiff"/>
  <Override PartName="/ppt/media/image5.png" ContentType="image/png"/>
  <Override PartName="/ppt/media/image4.png" ContentType="image/png"/>
  <Override PartName="/ppt/media/image3.png" ContentType="image/png"/>
  <Override PartName="/ppt/media/image27.tif" ContentType="image/tiff"/>
  <Override PartName="/ppt/media/image19.png" ContentType="image/png"/>
  <Override PartName="/ppt/media/image26.tif" ContentType="image/tiff"/>
  <Override PartName="/ppt/media/image23.tif" ContentType="image/tiff"/>
  <Override PartName="/ppt/media/image15.png" ContentType="image/png"/>
  <Override PartName="/ppt/media/image20.png" ContentType="image/png"/>
  <Override PartName="/ppt/media/image18.tif" ContentType="image/tiff"/>
  <Override PartName="/ppt/media/image16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5.png" ContentType="image/png"/>
  <Override PartName="/ppt/media/image2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EF544DFB-6C98-40ED-B125-29845DEBB05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11D2B5D-6C50-4B1F-8EA2-F777A1875C8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40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F8A96447-478E-44FD-857F-57187ACFC562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6/9/20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8E9F6EB-EDAD-4BB6-BECD-4C07C636F52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7.ti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hyperlink" Target="https://www.wsj.com/articles/sohn-stock-tips-may-not-be-worth-peanuts-1524592131" TargetMode="External"/><Relationship Id="rId4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image" Target="../media/image22.tif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Unit 6: Time Series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1000"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Non-Stationary Models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Signal + Noise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ARIMA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ARUMA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114" name="Formula 1"/>
              <p:cNvSpPr txBox="1"/>
              <p:nvPr/>
            </p:nvSpPr>
            <p:spPr>
              <a:xfrm>
                <a:off x="628560" y="365040"/>
                <a:ext cx="7886520" cy="132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𝐸</m:t>
                    </m:r>
                    <m:r>
                      <m:t xml:space="preserve">𝑥𝑡𝑒𝑛𝑑𝑒𝑑</m:t>
                    </m:r>
                    <m:r>
                      <m:t xml:space="preserve">𝐴𝑢𝑡𝑜𝑐𝑜𝑟𝑟𝑒𝑙𝑎𝑡𝑖𝑜𝑛𝑠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115" name="Picture 2" descr=""/>
          <p:cNvPicPr/>
          <p:nvPr/>
        </p:nvPicPr>
        <p:blipFill>
          <a:blip r:embed="rId1"/>
          <a:stretch/>
        </p:blipFill>
        <p:spPr>
          <a:xfrm>
            <a:off x="0" y="2049840"/>
            <a:ext cx="9143640" cy="480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each person in your group: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Remind everyone of your realization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Defend why you thought a signal + noise, ARIMA, ARUMA, ARMA, or any other model was appropriate or not appropriate. 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87880" y="26035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End Break Out 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Monthly Amtrak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Picture 3" descr=""/>
          <p:cNvPicPr/>
          <p:nvPr/>
        </p:nvPicPr>
        <p:blipFill>
          <a:blip r:embed="rId1"/>
          <a:stretch/>
        </p:blipFill>
        <p:spPr>
          <a:xfrm>
            <a:off x="3480480" y="1690560"/>
            <a:ext cx="5173920" cy="4682520"/>
          </a:xfrm>
          <a:prstGeom prst="rect">
            <a:avLst/>
          </a:prstGeom>
          <a:ln>
            <a:noFill/>
          </a:ln>
        </p:spPr>
      </p:pic>
      <p:pic>
        <p:nvPicPr>
          <p:cNvPr id="121" name="Picture 4" descr=""/>
          <p:cNvPicPr/>
          <p:nvPr/>
        </p:nvPicPr>
        <p:blipFill>
          <a:blip r:embed="rId2"/>
          <a:stretch/>
        </p:blipFill>
        <p:spPr>
          <a:xfrm>
            <a:off x="628560" y="1690560"/>
            <a:ext cx="2223360" cy="444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Monthly Amtrak 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Picture 4" descr=""/>
          <p:cNvPicPr/>
          <p:nvPr/>
        </p:nvPicPr>
        <p:blipFill>
          <a:blip r:embed="rId1"/>
          <a:srcRect l="0" t="0" r="0" b="52546"/>
          <a:stretch/>
        </p:blipFill>
        <p:spPr>
          <a:xfrm>
            <a:off x="7836480" y="185760"/>
            <a:ext cx="1054800" cy="1001160"/>
          </a:xfrm>
          <a:prstGeom prst="rect">
            <a:avLst/>
          </a:prstGeom>
          <a:ln>
            <a:noFill/>
          </a:ln>
        </p:spPr>
      </p:pic>
      <p:pic>
        <p:nvPicPr>
          <p:cNvPr id="124" name="Picture 2" descr=""/>
          <p:cNvPicPr/>
          <p:nvPr/>
        </p:nvPicPr>
        <p:blipFill>
          <a:blip r:embed="rId2"/>
          <a:stretch/>
        </p:blipFill>
        <p:spPr>
          <a:xfrm>
            <a:off x="675000" y="1355760"/>
            <a:ext cx="3304440" cy="2990520"/>
          </a:xfrm>
          <a:prstGeom prst="rect">
            <a:avLst/>
          </a:prstGeom>
          <a:ln>
            <a:noFill/>
          </a:ln>
        </p:spPr>
      </p:pic>
      <p:pic>
        <p:nvPicPr>
          <p:cNvPr id="125" name="Picture 5" descr=""/>
          <p:cNvPicPr/>
          <p:nvPr/>
        </p:nvPicPr>
        <p:blipFill>
          <a:blip r:embed="rId3"/>
          <a:stretch/>
        </p:blipFill>
        <p:spPr>
          <a:xfrm>
            <a:off x="5012280" y="1355760"/>
            <a:ext cx="3296880" cy="2983680"/>
          </a:xfrm>
          <a:prstGeom prst="rect">
            <a:avLst/>
          </a:prstGeom>
          <a:ln>
            <a:noFill/>
          </a:ln>
        </p:spPr>
      </p:pic>
      <p:pic>
        <p:nvPicPr>
          <p:cNvPr id="126" name="Picture 6" descr=""/>
          <p:cNvPicPr/>
          <p:nvPr/>
        </p:nvPicPr>
        <p:blipFill>
          <a:blip r:embed="rId4"/>
          <a:stretch/>
        </p:blipFill>
        <p:spPr>
          <a:xfrm>
            <a:off x="382680" y="4482720"/>
            <a:ext cx="3889440" cy="138960"/>
          </a:xfrm>
          <a:prstGeom prst="rect">
            <a:avLst/>
          </a:prstGeom>
          <a:ln>
            <a:noFill/>
          </a:ln>
        </p:spPr>
      </p:pic>
      <p:pic>
        <p:nvPicPr>
          <p:cNvPr id="127" name="Picture 7" descr=""/>
          <p:cNvPicPr/>
          <p:nvPr/>
        </p:nvPicPr>
        <p:blipFill>
          <a:blip r:embed="rId5"/>
          <a:stretch/>
        </p:blipFill>
        <p:spPr>
          <a:xfrm>
            <a:off x="4705200" y="4444920"/>
            <a:ext cx="3911040" cy="214920"/>
          </a:xfrm>
          <a:prstGeom prst="rect">
            <a:avLst/>
          </a:prstGeom>
          <a:ln>
            <a:noFill/>
          </a:ln>
        </p:spPr>
      </p:pic>
      <p:pic>
        <p:nvPicPr>
          <p:cNvPr id="128" name="Picture 8" descr=""/>
          <p:cNvPicPr/>
          <p:nvPr/>
        </p:nvPicPr>
        <p:blipFill>
          <a:blip r:embed="rId6"/>
          <a:stretch/>
        </p:blipFill>
        <p:spPr>
          <a:xfrm>
            <a:off x="177840" y="4885920"/>
            <a:ext cx="2274120" cy="169884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2493360" y="4899600"/>
            <a:ext cx="6568560" cy="17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Given the several peaks in the spectral density and the intuitive presence of at least annual seasonality, the (1-B^12) factor was removed.  At that point there was still significant wandering and some evidence of a (1-B) term in the acf therefore the (1-B) was taken out as well.  At this point the realization looked stationary and the aic5.wge() favored the ARMA(1,1).  For this reason, a reasonable model seemed to be the an ARUMA model with d = 1, s = 12, p = 1 and q = 1.  This can be written as a ARIMA(1,1,1) with s = 12.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42240" y="273996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Picture 3" descr=""/>
          <p:cNvPicPr/>
          <p:nvPr/>
        </p:nvPicPr>
        <p:blipFill>
          <a:blip r:embed="rId1"/>
          <a:srcRect l="0" t="3462" r="0" b="0"/>
          <a:stretch/>
        </p:blipFill>
        <p:spPr>
          <a:xfrm>
            <a:off x="324720" y="2948040"/>
            <a:ext cx="8190360" cy="171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Picture 3" descr=""/>
          <p:cNvPicPr/>
          <p:nvPr/>
        </p:nvPicPr>
        <p:blipFill>
          <a:blip r:embed="rId1"/>
          <a:srcRect l="0" t="3462" r="0" b="0"/>
          <a:stretch/>
        </p:blipFill>
        <p:spPr>
          <a:xfrm>
            <a:off x="324720" y="2948040"/>
            <a:ext cx="8190360" cy="171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2541960"/>
            <a:ext cx="9143640" cy="50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25080"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2400" spc="-1" strike="noStrike" baseline="30000">
                <a:solidFill>
                  <a:srgbClr val="000000"/>
                </a:solidFill>
                <a:latin typeface="Times New Roman"/>
              </a:rPr>
              <a:t>4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 = (1+.3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 (1</a:t>
            </a:r>
            <a:r>
              <a:rPr b="0" lang="en-US" sz="24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.6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B+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.8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4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4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400" spc="-1" strike="noStrike" baseline="-25000">
                <a:solidFill>
                  <a:srgbClr val="000000"/>
                </a:solidFill>
                <a:latin typeface="Symbol"/>
              </a:rPr>
              <a:t>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1004400" y="2459520"/>
            <a:ext cx="6640200" cy="71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25080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(1+.3</a:t>
            </a:r>
            <a:r>
              <a:rPr b="0" i="1" lang="en-US" sz="3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i="1" lang="en-US" sz="36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36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 = (1</a:t>
            </a:r>
            <a:r>
              <a:rPr b="0" lang="en-US" sz="36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.6</a:t>
            </a:r>
            <a:r>
              <a:rPr b="0" i="1" lang="en-US" sz="3600" spc="-1" strike="noStrike">
                <a:solidFill>
                  <a:srgbClr val="000000"/>
                </a:solidFill>
                <a:latin typeface="Times New Roman"/>
              </a:rPr>
              <a:t>B+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.8</a:t>
            </a:r>
            <a:r>
              <a:rPr b="0" i="1" lang="en-US" sz="36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36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i="1" lang="en-US" sz="36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3600" spc="-1" strike="noStrike" baseline="-25000">
                <a:solidFill>
                  <a:srgbClr val="000000"/>
                </a:solidFill>
                <a:latin typeface="Symbol"/>
              </a:rPr>
              <a:t>t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Concept Check … Checks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5" name="Picture 3" descr=""/>
          <p:cNvPicPr/>
          <p:nvPr/>
        </p:nvPicPr>
        <p:blipFill>
          <a:blip r:embed="rId1"/>
          <a:stretch/>
        </p:blipFill>
        <p:spPr>
          <a:xfrm>
            <a:off x="1141200" y="1690560"/>
            <a:ext cx="6860880" cy="4503960"/>
          </a:xfrm>
          <a:prstGeom prst="rect">
            <a:avLst/>
          </a:prstGeom>
          <a:ln>
            <a:noFill/>
          </a:ln>
        </p:spPr>
      </p:pic>
      <p:sp>
        <p:nvSpPr>
          <p:cNvPr id="86" name="Line 2"/>
          <p:cNvSpPr/>
          <p:nvPr/>
        </p:nvSpPr>
        <p:spPr>
          <a:xfrm>
            <a:off x="4572000" y="4182840"/>
            <a:ext cx="183852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-134280" y="3244320"/>
            <a:ext cx="9412560" cy="40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2508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.1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B-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.99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+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.013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Times New Roman"/>
              </a:rPr>
              <a:t>3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+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.2078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Times New Roman"/>
              </a:rPr>
              <a:t>4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+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.0888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Times New Roman"/>
              </a:rPr>
              <a:t>5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 +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.00864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Times New Roman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US" sz="18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1800" spc="-1" strike="noStrike" baseline="30000">
                <a:solidFill>
                  <a:srgbClr val="000000"/>
                </a:solidFill>
                <a:latin typeface="Times New Roman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) 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 = (1</a:t>
            </a:r>
            <a:r>
              <a:rPr b="0" lang="en-US" sz="1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.6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B+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.8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1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1800" spc="-1" strike="noStrike" baseline="-25000">
                <a:solidFill>
                  <a:srgbClr val="000000"/>
                </a:solidFill>
                <a:latin typeface="Symbol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628560" y="22424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Try a few more!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1157400" y="2603520"/>
            <a:ext cx="66290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-.8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=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157400" y="2603520"/>
            <a:ext cx="66290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-.4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= 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-.85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1143720" y="3013200"/>
            <a:ext cx="66290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-.4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4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= 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-.85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-18000" y="3026880"/>
            <a:ext cx="89798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-.4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B-.</a:t>
            </a:r>
            <a:r>
              <a:rPr b="0" i="1" lang="en-US" sz="2800" spc="-1" strike="noStrike">
                <a:solidFill>
                  <a:srgbClr val="000000"/>
                </a:solidFill>
                <a:latin typeface="Symbol"/>
              </a:rPr>
              <a:t>74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3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-.6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lang="en-US" sz="28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12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X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= 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-.85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2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)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Simply Judge From The Plots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Just Speculate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2" descr=""/>
          <p:cNvPicPr/>
          <p:nvPr/>
        </p:nvPicPr>
        <p:blipFill>
          <a:blip r:embed="rId1"/>
          <a:stretch/>
        </p:blipFill>
        <p:spPr>
          <a:xfrm>
            <a:off x="2103120" y="1829160"/>
            <a:ext cx="4937400" cy="446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Simply Judge From The Plots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Just Speculate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Picture 3" descr=""/>
          <p:cNvPicPr/>
          <p:nvPr/>
        </p:nvPicPr>
        <p:blipFill>
          <a:blip r:embed="rId1"/>
          <a:stretch/>
        </p:blipFill>
        <p:spPr>
          <a:xfrm>
            <a:off x="2432160" y="1914480"/>
            <a:ext cx="4279680" cy="387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14880" y="28627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End Break Out 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614880" y="28627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Concept Check  … Check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Picture 3" descr=""/>
          <p:cNvPicPr/>
          <p:nvPr/>
        </p:nvPicPr>
        <p:blipFill>
          <a:blip r:embed="rId1"/>
          <a:stretch/>
        </p:blipFill>
        <p:spPr>
          <a:xfrm>
            <a:off x="807480" y="1905120"/>
            <a:ext cx="7101000" cy="3513960"/>
          </a:xfrm>
          <a:prstGeom prst="rect">
            <a:avLst/>
          </a:prstGeom>
          <a:ln>
            <a:noFill/>
          </a:ln>
        </p:spPr>
      </p:pic>
      <p:sp>
        <p:nvSpPr>
          <p:cNvPr id="89" name="Line 2"/>
          <p:cNvSpPr/>
          <p:nvPr/>
        </p:nvSpPr>
        <p:spPr>
          <a:xfrm>
            <a:off x="1429920" y="4114800"/>
            <a:ext cx="107964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1429920" y="4432320"/>
            <a:ext cx="107964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Line 4"/>
          <p:cNvSpPr/>
          <p:nvPr/>
        </p:nvSpPr>
        <p:spPr>
          <a:xfrm>
            <a:off x="1429920" y="5064840"/>
            <a:ext cx="107964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3463200" y="3969000"/>
            <a:ext cx="3735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12 (common with Monthly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.)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3463200" y="4248000"/>
            <a:ext cx="3735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4 common with Quarterly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3463200" y="4880160"/>
            <a:ext cx="50518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2 (common with data collected semi -annually.)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Stock Modeling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 each member of your group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Describe the stock you picked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Describe the analysis you performed to try and identify a model. 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614880" y="28627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End Break Out 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3" descr=""/>
          <p:cNvPicPr/>
          <p:nvPr/>
        </p:nvPicPr>
        <p:blipFill>
          <a:blip r:embed="rId1"/>
          <a:stretch/>
        </p:blipFill>
        <p:spPr>
          <a:xfrm>
            <a:off x="0" y="3191760"/>
            <a:ext cx="9143640" cy="747360"/>
          </a:xfrm>
          <a:prstGeom prst="rect">
            <a:avLst/>
          </a:prstGeom>
          <a:ln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2"/>
          <a:stretch/>
        </p:blipFill>
        <p:spPr>
          <a:xfrm>
            <a:off x="0" y="1755360"/>
            <a:ext cx="9143640" cy="72648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440280" y="4648680"/>
            <a:ext cx="8263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https://www.wsj.com/articles/sohn-stock-tips-may-not-be-worth-peanuts-1524592131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3" name="Picture 3" descr=""/>
          <p:cNvPicPr/>
          <p:nvPr/>
        </p:nvPicPr>
        <p:blipFill>
          <a:blip r:embed="rId1"/>
          <a:stretch/>
        </p:blipFill>
        <p:spPr>
          <a:xfrm>
            <a:off x="223920" y="1690560"/>
            <a:ext cx="4279680" cy="3873240"/>
          </a:xfrm>
          <a:prstGeom prst="rect">
            <a:avLst/>
          </a:prstGeom>
          <a:ln>
            <a:noFill/>
          </a:ln>
        </p:spPr>
      </p:pic>
      <p:pic>
        <p:nvPicPr>
          <p:cNvPr id="164" name="Picture 4" descr=""/>
          <p:cNvPicPr/>
          <p:nvPr/>
        </p:nvPicPr>
        <p:blipFill>
          <a:blip r:embed="rId2"/>
          <a:stretch/>
        </p:blipFill>
        <p:spPr>
          <a:xfrm>
            <a:off x="4711320" y="1690560"/>
            <a:ext cx="4279680" cy="3873240"/>
          </a:xfrm>
          <a:prstGeom prst="rect">
            <a:avLst/>
          </a:prstGeom>
          <a:ln>
            <a:noFill/>
          </a:ln>
        </p:spPr>
      </p:pic>
      <p:sp>
        <p:nvSpPr>
          <p:cNvPr id="165" name="CustomShape 2"/>
          <p:cNvSpPr/>
          <p:nvPr/>
        </p:nvSpPr>
        <p:spPr>
          <a:xfrm>
            <a:off x="4655880" y="5700960"/>
            <a:ext cx="4390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MO1 = artrans.wge(MO$MO.Close,1)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223920" y="5700960"/>
            <a:ext cx="4571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getSymbols("MO", from = "2018-6-10", to = "2019-6-10", auto.assign = TRUE)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plotts.sample.wge(MO$MO.Close)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MO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Picture 4" descr=""/>
          <p:cNvPicPr/>
          <p:nvPr/>
        </p:nvPicPr>
        <p:blipFill>
          <a:blip r:embed="rId1"/>
          <a:stretch/>
        </p:blipFill>
        <p:spPr>
          <a:xfrm>
            <a:off x="412200" y="1690560"/>
            <a:ext cx="4279680" cy="3873240"/>
          </a:xfrm>
          <a:prstGeom prst="rect">
            <a:avLst/>
          </a:prstGeom>
          <a:ln>
            <a:noFill/>
          </a:ln>
        </p:spPr>
      </p:pic>
      <p:sp>
        <p:nvSpPr>
          <p:cNvPr id="169" name="CustomShape 2"/>
          <p:cNvSpPr/>
          <p:nvPr/>
        </p:nvSpPr>
        <p:spPr>
          <a:xfrm>
            <a:off x="356760" y="5700960"/>
            <a:ext cx="4390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MO1 = artrans.wge(MO$MO.Close,1)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0" name="Picture 2" descr=""/>
          <p:cNvPicPr/>
          <p:nvPr/>
        </p:nvPicPr>
        <p:blipFill>
          <a:blip r:embed="rId2"/>
          <a:stretch/>
        </p:blipFill>
        <p:spPr>
          <a:xfrm>
            <a:off x="5024520" y="2222640"/>
            <a:ext cx="3717720" cy="279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603360" y="267660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4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Break Out 4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628560" y="1825560"/>
            <a:ext cx="7886520" cy="549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Identify the seasonality if any: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1105560" y="3054600"/>
            <a:ext cx="66290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(1</a:t>
            </a:r>
            <a:r>
              <a:rPr b="0" lang="en-US" sz="2800" spc="-1" strike="noStrike">
                <a:solidFill>
                  <a:srgbClr val="000000"/>
                </a:solidFill>
                <a:latin typeface="Symbol"/>
              </a:rPr>
              <a:t>-.76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B - .94B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4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 +.75B</a:t>
            </a:r>
            <a:r>
              <a:rPr b="0" i="1" lang="en-US" sz="2800" spc="-1" strike="noStrike" baseline="30000">
                <a:solidFill>
                  <a:srgbClr val="000000"/>
                </a:solidFill>
                <a:latin typeface="Times New Roman"/>
              </a:rPr>
              <a:t>5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)X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  = </a:t>
            </a:r>
            <a:r>
              <a:rPr b="0" i="1" lang="en-US" sz="2800" spc="-1" strike="noStrike">
                <a:solidFill>
                  <a:srgbClr val="000000"/>
                </a:solidFill>
                <a:latin typeface="Times New Roman"/>
              </a:rPr>
              <a:t>a</a:t>
            </a:r>
            <a:r>
              <a:rPr b="0" i="1" lang="en-US" sz="2800" spc="-1" strike="noStrike" baseline="-25000">
                <a:solidFill>
                  <a:srgbClr val="000000"/>
                </a:solidFill>
                <a:latin typeface="Times New Roman"/>
              </a:rPr>
              <a:t>t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101520" y="160920"/>
            <a:ext cx="89276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Which Model has most evidence of 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Calibri Light"/>
              </a:rPr>
              <a:t>s = 12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0720" y="2066760"/>
            <a:ext cx="82418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(-0.1B   -  0.72B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+ 0.016B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+  0.29B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- 0.02B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-   0.144B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+ 0.0032B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 0.0621B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   +  0.008B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 0.058B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  0.00128B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11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 0.0072B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)Xt = 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450720" y="3009600"/>
            <a:ext cx="91436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# This will help: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c(0.1, 0.72, -0.016, -0.29, 0.02, 0.144, -0.0032, 0.0621, -0.008, -0.058,  0.00128, 0.0072)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8" name="CustomShape 4"/>
          <p:cNvSpPr/>
          <p:nvPr/>
        </p:nvSpPr>
        <p:spPr>
          <a:xfrm>
            <a:off x="614160" y="1419480"/>
            <a:ext cx="222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Model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14160" y="4242600"/>
            <a:ext cx="2224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Model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101520" y="5164560"/>
            <a:ext cx="9042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# This will help: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c(-0.2000,  0.6300,  0.0000,  0.0000,  0.0000,  0.0000,  0.0000,  0.0000,  0.0000,  0.0000,  0.0000,  0.9700,  0.1940, -0.6111)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CustomShape 7"/>
          <p:cNvSpPr/>
          <p:nvPr/>
        </p:nvSpPr>
        <p:spPr>
          <a:xfrm>
            <a:off x="450720" y="4703760"/>
            <a:ext cx="8241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(.2B   +  0.63B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 0.97B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-   0.1940B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13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 +  0.6111B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14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)Xt = at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28560" y="57600"/>
            <a:ext cx="788652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 Light"/>
              </a:rPr>
              <a:t>Pennsylvania Temperature Data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3" name="Picture 4" descr=""/>
          <p:cNvPicPr/>
          <p:nvPr/>
        </p:nvPicPr>
        <p:blipFill>
          <a:blip r:embed="rId1"/>
          <a:srcRect l="0" t="12879" r="0" b="0"/>
          <a:stretch/>
        </p:blipFill>
        <p:spPr>
          <a:xfrm>
            <a:off x="0" y="4252680"/>
            <a:ext cx="9143640" cy="2626200"/>
          </a:xfrm>
          <a:prstGeom prst="rect">
            <a:avLst/>
          </a:prstGeom>
          <a:ln>
            <a:noFill/>
          </a:ln>
        </p:spPr>
      </p:pic>
      <p:pic>
        <p:nvPicPr>
          <p:cNvPr id="184" name="Picture 5" descr=""/>
          <p:cNvPicPr/>
          <p:nvPr/>
        </p:nvPicPr>
        <p:blipFill>
          <a:blip r:embed="rId2"/>
          <a:stretch/>
        </p:blipFill>
        <p:spPr>
          <a:xfrm>
            <a:off x="3618000" y="1340640"/>
            <a:ext cx="2989800" cy="3014640"/>
          </a:xfrm>
          <a:prstGeom prst="rect">
            <a:avLst/>
          </a:prstGeom>
          <a:ln>
            <a:noFill/>
          </a:ln>
        </p:spPr>
      </p:pic>
      <p:pic>
        <p:nvPicPr>
          <p:cNvPr id="185" name="Picture 6" descr=""/>
          <p:cNvPicPr/>
          <p:nvPr/>
        </p:nvPicPr>
        <p:blipFill>
          <a:blip r:embed="rId3"/>
          <a:stretch/>
        </p:blipFill>
        <p:spPr>
          <a:xfrm>
            <a:off x="406800" y="1304640"/>
            <a:ext cx="2872440" cy="289620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6770520" y="1488240"/>
            <a:ext cx="21884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This is a an AR(15) that was fit to the Penn. Temperature data. 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What do you think about a (1 – 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)?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603360" y="267660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End Break Out 4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Concept Check … Check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Picture 4" descr=""/>
          <p:cNvPicPr/>
          <p:nvPr/>
        </p:nvPicPr>
        <p:blipFill>
          <a:blip r:embed="rId1"/>
          <a:stretch/>
        </p:blipFill>
        <p:spPr>
          <a:xfrm>
            <a:off x="0" y="1766520"/>
            <a:ext cx="9143640" cy="495864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3463200" y="4445640"/>
            <a:ext cx="3735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12 (common with Monthly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.)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3463200" y="5688000"/>
            <a:ext cx="37350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4 common with Quarterly </a:t>
            </a:r>
            <a:r>
              <a:rPr b="0" i="1" lang="en-US" sz="1600" spc="-1" strike="noStrike">
                <a:solidFill>
                  <a:srgbClr val="000000"/>
                </a:solidFill>
                <a:latin typeface="Calibri"/>
              </a:rPr>
              <a:t>Data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3463200" y="4935240"/>
            <a:ext cx="50518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s = 2 (common with data collected semi -annually.)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00" name="Line 5"/>
          <p:cNvSpPr/>
          <p:nvPr/>
        </p:nvSpPr>
        <p:spPr>
          <a:xfrm>
            <a:off x="758520" y="4646160"/>
            <a:ext cx="142020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6"/>
          <p:cNvSpPr/>
          <p:nvPr/>
        </p:nvSpPr>
        <p:spPr>
          <a:xfrm>
            <a:off x="758520" y="5051520"/>
            <a:ext cx="142020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Line 7"/>
          <p:cNvSpPr/>
          <p:nvPr/>
        </p:nvSpPr>
        <p:spPr>
          <a:xfrm>
            <a:off x="758520" y="5888160"/>
            <a:ext cx="1507680" cy="0"/>
          </a:xfrm>
          <a:prstGeom prst="line">
            <a:avLst/>
          </a:prstGeom>
          <a:ln w="2844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 Light"/>
              </a:rPr>
              <a:t>Nyquist Frequency Discussion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36440" y="1373040"/>
            <a:ext cx="8870760" cy="56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#Nyquist Frequency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## Data Generation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We have generated data that has a frequency on the scale of seconds of .02.  That is, the data have a period of 50 seconds. 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We have then sampled only at every minute (every 60th observation).  Note that this has a frequency around .2.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```{r}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library(tswge)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P02 = gen.sigplusnoise.wge(6000,coef = c(1,0), freq = c(.02,0), vara  = 0)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parzen.wge(P02)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x = seq(1,6000, by = 60)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Min = P02[x]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parzen.wge(Min)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par(mfrow=c(1,2))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parzen.wge(P02)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parzen.wge(Min)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## Scenario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Consider now that the data we observed first was the data observed at every minute.  We would then see a frequency of about .2.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```{r}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parzen.wge(Min)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However, there was another frequency present but we could not observe it ... unless we sample faster. 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The P02 data is the data that was then recorded at the seconds.  Each 60th data point is the same as the Minute data ... but there is a much different frequency present now.  Now each integer represents a second. 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```{r}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parzen.wge(P02)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</a:rPr>
              <a:t>```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 Different Order 15 Model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311400" y="2493000"/>
            <a:ext cx="8365320" cy="95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(-0.6996B -0.2599B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2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- 0.0079B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3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+ 0.0646B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4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- 0.1381B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+ 0.0953B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6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-0.0235B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7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+ 0.0969B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8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-0.1770B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9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+0.1191B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10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-0.1030B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11 -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0.7754B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12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+ 0.4590B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13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+ 0.4099B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14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-0.0501B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</a:rPr>
              <a:t>15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)X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=a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</a:rPr>
              <a:t>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389160" y="3429000"/>
            <a:ext cx="83653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factor.wge(c(0.6996, 0.2599, 0.0079, -0.0646, 0.1381, -0.0953, 0.0235, -0.0969, 0.1770, -0.1191, 0.1030, 0.7754, -0.4590, -0.4099, 0.0501))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4"/>
          <p:cNvSpPr/>
          <p:nvPr/>
        </p:nvSpPr>
        <p:spPr>
          <a:xfrm>
            <a:off x="311400" y="1588320"/>
            <a:ext cx="8365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Consider the following model below and investigate if it is similar to a model with s ≠ 0.  If so, which s seems most appropriate.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84440" y="24955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Pennsylvania Temperature Data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dataset: patemp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784440" y="249552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Log Airline Data</a:t>
            </a:r>
            <a:br/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dataset: airlog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Try It Out!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628560" y="5745960"/>
            <a:ext cx="7886520" cy="90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Generate the data as it should be generated and then see which models the AIC favors.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3" descr=""/>
          <p:cNvPicPr/>
          <p:nvPr/>
        </p:nvPicPr>
        <p:blipFill>
          <a:blip r:embed="rId1"/>
          <a:stretch/>
        </p:blipFill>
        <p:spPr>
          <a:xfrm>
            <a:off x="946440" y="1235160"/>
            <a:ext cx="7005960" cy="438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112" name="Formula 1"/>
              <p:cNvSpPr txBox="1"/>
              <p:nvPr/>
            </p:nvSpPr>
            <p:spPr>
              <a:xfrm>
                <a:off x="628560" y="365040"/>
                <a:ext cx="7886520" cy="1325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𝜎</m:t>
                        </m:r>
                      </m:e>
                      <m:sub>
                        <m:r>
                          <m:t xml:space="preserve">𝑥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  <m:r>
                      <m:t xml:space="preserve">𝑣</m:t>
                    </m:r>
                    <m:r>
                      <m:t xml:space="preserve">.</m:t>
                    </m:r>
                    <m:sSubSup>
                      <m:e>
                        <m:r>
                          <m:t xml:space="preserve">𝜎</m:t>
                        </m:r>
                      </m:e>
                      <m:sub>
                        <m:r>
                          <m:t xml:space="preserve">𝑎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</m:oMath>
                </a14:m>
              </a:p>
            </p:txBody>
          </p:sp>
        </mc:Choice>
        <mc:Fallback/>
      </mc:AlternateContent>
      <p:pic>
        <p:nvPicPr>
          <p:cNvPr id="113" name="Picture 3" descr=""/>
          <p:cNvPicPr/>
          <p:nvPr/>
        </p:nvPicPr>
        <p:blipFill>
          <a:blip r:embed="rId1"/>
          <a:stretch/>
        </p:blipFill>
        <p:spPr>
          <a:xfrm>
            <a:off x="0" y="1562400"/>
            <a:ext cx="9143640" cy="529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1530</TotalTime>
  <Application>LibreOffice/6.4.2.2$Linux_X86_64 LibreOffice_project/40$Build-2</Application>
  <Words>1115</Words>
  <Paragraphs>107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2019-06-11T20:00:22Z</dcterms:created>
  <dc:creator>Microsoft Office User</dc:creator>
  <dc:description/>
  <dc:language>en-US</dc:language>
  <cp:lastModifiedBy/>
  <dcterms:modified xsi:type="dcterms:W3CDTF">2020-06-09T10:37:49Z</dcterms:modified>
  <cp:revision>34</cp:revision>
  <dc:subject/>
  <dc:title>Unit 6: Time Series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1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